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544" r:id="rId2"/>
    <p:sldId id="545" r:id="rId3"/>
    <p:sldId id="539" r:id="rId4"/>
    <p:sldId id="541" r:id="rId5"/>
    <p:sldId id="546" r:id="rId6"/>
    <p:sldId id="547" r:id="rId7"/>
    <p:sldId id="548" r:id="rId8"/>
    <p:sldId id="44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0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6" autoAdjust="0"/>
    <p:restoredTop sz="95026" autoAdjust="0"/>
  </p:normalViewPr>
  <p:slideViewPr>
    <p:cSldViewPr snapToGrid="0">
      <p:cViewPr varScale="1">
        <p:scale>
          <a:sx n="119" d="100"/>
          <a:sy n="11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04916-AFB5-4414-A3CE-C2036F6D9ED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71CD3-2CE7-478B-9D9A-0D54E323FE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0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AFE0A-C815-C0E3-B1E9-DFE5C032F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4C0351-49DC-0AE1-24C7-D569D96DF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CBEA0A-25F7-1537-A0FD-B402AC98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AB4A4A-C6A4-6FD6-20D3-B41BD73F5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F0CE63-D450-506C-92BB-B3A41C86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386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FB53C-DDE3-E642-6FA1-66EED28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C18BE1-E1FD-2C40-73BF-A489BF51E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7B1CB4-35F5-1CFA-B0C4-5C90A7F6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E05AC5-EC35-A85A-5EA0-E88A3ACF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D22CF-4BDE-B0A4-F667-AF8BA1DB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85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C62C1BE-9318-F537-B30A-FFC6A1789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CB36A65-568C-ACC2-EA2A-D03552B5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117E29-A8FE-F1F0-FFC3-084D4B11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E3828E-EA22-DF28-5E81-AA6A3409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EF4D61-054D-6945-1CBA-656EFB1D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99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F4FA1-D660-3BF5-4022-C313E8EE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0FC2ED-54BB-289F-7D35-F1D97A09A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E21B16-63D1-7064-669D-50713FF0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E4046-1EDC-42F2-D70C-9D700C2B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57CECA-ECC8-2ED7-3C69-33B5068E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284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19479-C5DB-18FE-F558-27CE8CC1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162677-6E73-FCEC-4A1E-1BCBC732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3E3352-A82F-810C-56C5-7EE3303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1B4B4F-C443-A365-775B-B8EFB740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F4AE00-A0C8-86B4-3714-301D144D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6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81ECB-DF97-3E8C-F04D-C9FFA304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C9226-7EFB-593D-9E4B-2540E5D37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79B04C-FF47-564E-DE88-0C01828F5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4CDDC2-DE51-0354-689D-0EC670A2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C8F592-26F2-1411-4CB8-D50C7700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38DE9B-F9F5-E4D9-6717-315E789C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06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4BAD8-1E62-FFFA-7E80-A05C2560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2DC921-2D02-A733-4843-42729EA56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ACA08-C96F-96A7-8EF3-BE14FFFDD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ABB0932-205C-D4CC-F416-0B95605A74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79A1B6E-24F1-A787-05BE-D5C25A75F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C58E90C-20F9-B532-3A1C-AD907247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4DDF7D-14A0-12C1-8BE5-34A44307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9340637-67C7-DEB2-E0E1-CDBA6E43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98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50FAE-AF4B-9E42-C7D0-9977843C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7D9193B-A3E3-0154-BDF4-2423BCB5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9A2F9E-8091-8DA4-33FD-E2395CEAD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83B5D1-6302-FEAF-2C73-CBF6DB1F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82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86666CC-D3BE-8070-F5AF-2C707E75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556BC4-AF64-D2E2-04BE-798E9DB9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030345-F9DD-CB74-0E82-54CF23A76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30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CF1F5-935B-2451-DA33-D9E8CDB9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061592-11CD-5906-D2ED-650F7510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447FF0-871A-8B40-F700-73ED0B01D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B9B8C-BB73-50B1-5BF3-76F8BDE4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2AE63D-DCEB-D384-9731-4544DBA7E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5F72A8-DEFB-BF5D-1060-4F0C21B3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85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8C46D-FA3F-2667-B766-EA1290EE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D31215-3588-A0DA-A4EA-8E6D8DDAB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A1A684-DF73-58FC-A0A0-2ABD2CF4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62947E-AF7C-690C-B1CD-254E4E49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7C4CF1-A452-CE45-C382-78E86D04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43F711-0027-3B4E-7957-B2B2DC2B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59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9C76C2-610D-38E3-1D40-4126EC65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40C2411-00E8-FD98-1722-80EAFCB69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EFDE09-5196-EEE3-0FC1-9B48633687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E83B-0296-4098-99AC-EC1D8BCC1782}" type="datetimeFigureOut">
              <a:rPr lang="zh-TW" altLang="en-US" smtClean="0"/>
              <a:t>2024/2/22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7D975-4BB7-9026-C5C2-5D9F000FA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913F43-FC5A-7AB3-6024-E393AFA88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C9154-A59B-4EBD-BA09-24AD36FA2E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00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68FF8-7E7A-1555-5381-221E13C09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642A0375-0444-1BBB-9ABC-0A133F12D461}"/>
              </a:ext>
            </a:extLst>
          </p:cNvPr>
          <p:cNvSpPr/>
          <p:nvPr/>
        </p:nvSpPr>
        <p:spPr>
          <a:xfrm>
            <a:off x="287742" y="347234"/>
            <a:ext cx="1403406" cy="5753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zh-TW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3624A5C5-80C3-4E99-9B11-51576E092554}"/>
              </a:ext>
            </a:extLst>
          </p:cNvPr>
          <p:cNvGrpSpPr/>
          <p:nvPr/>
        </p:nvGrpSpPr>
        <p:grpSpPr>
          <a:xfrm>
            <a:off x="1060763" y="2077577"/>
            <a:ext cx="720000" cy="769441"/>
            <a:chOff x="1498967" y="3890940"/>
            <a:chExt cx="720000" cy="769441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5158B690-4846-1752-E1BF-505646FE9DBE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01F1267-4331-BCD0-3299-2D6CCF2341E7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6F16836-8DA8-19CA-771C-0D21CC7E1B88}"/>
              </a:ext>
            </a:extLst>
          </p:cNvPr>
          <p:cNvSpPr/>
          <p:nvPr/>
        </p:nvSpPr>
        <p:spPr>
          <a:xfrm>
            <a:off x="1850399" y="1993018"/>
            <a:ext cx="9524680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Tumor detection model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cross dataset validation</a:t>
            </a: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48F79B4-BD81-6584-EEBA-85E249ADF0E1}"/>
              </a:ext>
            </a:extLst>
          </p:cNvPr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BB0F75F-B293-1C38-59D2-7C7967A721E0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56B9F39-04DE-C281-F40B-2273B72750E1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9BFFFF-A6B9-5E25-2C6A-3A2E884F66A7}"/>
              </a:ext>
            </a:extLst>
          </p:cNvPr>
          <p:cNvSpPr/>
          <p:nvPr/>
        </p:nvSpPr>
        <p:spPr>
          <a:xfrm>
            <a:off x="1850399" y="1008801"/>
            <a:ext cx="9616923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Patch generation tool comparison (</a:t>
            </a:r>
            <a:r>
              <a:rPr lang="en-US" altLang="zh-TW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PyHIST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v.s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Slideflow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)   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1724F3F-1151-82CD-060F-E561771FC72A}"/>
              </a:ext>
            </a:extLst>
          </p:cNvPr>
          <p:cNvGrpSpPr/>
          <p:nvPr/>
        </p:nvGrpSpPr>
        <p:grpSpPr>
          <a:xfrm>
            <a:off x="1060763" y="3058245"/>
            <a:ext cx="720000" cy="769441"/>
            <a:chOff x="1498967" y="3890940"/>
            <a:chExt cx="720000" cy="769441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BB280F0A-A623-045B-3532-9C35C1D6A5ED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8D4AAD66-15D7-0332-6D54-596E6A0D4C9B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: 圓角 9">
            <a:extLst>
              <a:ext uri="{FF2B5EF4-FFF2-40B4-BE49-F238E27FC236}">
                <a16:creationId xmlns:a16="http://schemas.microsoft.com/office/drawing/2014/main" id="{3EA4AD8E-2317-DFF2-73B9-D0CC4B0B7C1D}"/>
              </a:ext>
            </a:extLst>
          </p:cNvPr>
          <p:cNvSpPr/>
          <p:nvPr/>
        </p:nvSpPr>
        <p:spPr>
          <a:xfrm>
            <a:off x="1850399" y="2973686"/>
            <a:ext cx="9726976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Tissue category map (sliding window algorithm)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D9FB2D6-71ED-CEE8-E36D-FDB95419678C}"/>
              </a:ext>
            </a:extLst>
          </p:cNvPr>
          <p:cNvGrpSpPr/>
          <p:nvPr/>
        </p:nvGrpSpPr>
        <p:grpSpPr>
          <a:xfrm>
            <a:off x="1069031" y="4045482"/>
            <a:ext cx="720000" cy="769441"/>
            <a:chOff x="1498967" y="3890940"/>
            <a:chExt cx="720000" cy="769441"/>
          </a:xfrm>
        </p:grpSpPr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8036DDFA-AE48-C235-63EA-84DC9A35AEF5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07A285A-7295-DE63-0955-9567C3F51AD8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: 圓角 9">
            <a:extLst>
              <a:ext uri="{FF2B5EF4-FFF2-40B4-BE49-F238E27FC236}">
                <a16:creationId xmlns:a16="http://schemas.microsoft.com/office/drawing/2014/main" id="{6D25BEA4-7FEA-F7ED-76DA-E811A5C0E75F}"/>
              </a:ext>
            </a:extLst>
          </p:cNvPr>
          <p:cNvSpPr/>
          <p:nvPr/>
        </p:nvSpPr>
        <p:spPr>
          <a:xfrm>
            <a:off x="1858667" y="3960923"/>
            <a:ext cx="9726976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Finish feature extractor training (pretrained on NCT-CRC-HE-100K)    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8163EBA-AF58-FBAE-63B4-AB0AE2D813B1}"/>
              </a:ext>
            </a:extLst>
          </p:cNvPr>
          <p:cNvGrpSpPr/>
          <p:nvPr/>
        </p:nvGrpSpPr>
        <p:grpSpPr>
          <a:xfrm>
            <a:off x="1060763" y="5107761"/>
            <a:ext cx="720000" cy="769441"/>
            <a:chOff x="1498967" y="3890940"/>
            <a:chExt cx="720000" cy="769441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75812DA-FDCD-59FE-2D15-7171F37D7B11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9012235-D568-DA17-4473-4B5E85B53431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矩形: 圓角 9">
            <a:extLst>
              <a:ext uri="{FF2B5EF4-FFF2-40B4-BE49-F238E27FC236}">
                <a16:creationId xmlns:a16="http://schemas.microsoft.com/office/drawing/2014/main" id="{C530C5AB-4ED6-5C59-3DAF-4B3BF74822C0}"/>
              </a:ext>
            </a:extLst>
          </p:cNvPr>
          <p:cNvSpPr/>
          <p:nvPr/>
        </p:nvSpPr>
        <p:spPr>
          <a:xfrm>
            <a:off x="1850399" y="5023202"/>
            <a:ext cx="9726976" cy="938558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Finish</a:t>
            </a:r>
            <a:r>
              <a:rPr lang="zh-TW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AACR</a:t>
            </a:r>
            <a:r>
              <a:rPr lang="zh-TW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zh-TW" altLang="en-US" sz="2400" b="1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科技部補助文件</a:t>
            </a:r>
            <a:r>
              <a:rPr lang="en-US" altLang="zh-TW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66671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4D3BE-03D8-C8AA-8EED-3491E4D9E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: 圓角 182">
            <a:extLst>
              <a:ext uri="{FF2B5EF4-FFF2-40B4-BE49-F238E27FC236}">
                <a16:creationId xmlns:a16="http://schemas.microsoft.com/office/drawing/2014/main" id="{222F702A-B62D-C3A3-96F4-619D596D8789}"/>
              </a:ext>
            </a:extLst>
          </p:cNvPr>
          <p:cNvSpPr/>
          <p:nvPr/>
        </p:nvSpPr>
        <p:spPr>
          <a:xfrm>
            <a:off x="287740" y="258747"/>
            <a:ext cx="7643279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Patch generation tool comparison (</a:t>
            </a:r>
            <a:r>
              <a:rPr lang="en-US" altLang="zh-TW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PyHIST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 err="1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Slideflow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FA5873-2F12-1940-404D-387CBB131789}"/>
              </a:ext>
            </a:extLst>
          </p:cNvPr>
          <p:cNvSpPr txBox="1"/>
          <p:nvPr/>
        </p:nvSpPr>
        <p:spPr>
          <a:xfrm>
            <a:off x="556949" y="836507"/>
            <a:ext cx="1090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Previous problem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i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PyHIST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will magnify the patches abnormally from certain of WSI. </a:t>
            </a:r>
          </a:p>
        </p:txBody>
      </p:sp>
      <p:pic>
        <p:nvPicPr>
          <p:cNvPr id="2" name="圖片 1" descr="一張含有 山, 室外, 火山口 的圖片&#10;&#10;自動產生的描述">
            <a:extLst>
              <a:ext uri="{FF2B5EF4-FFF2-40B4-BE49-F238E27FC236}">
                <a16:creationId xmlns:a16="http://schemas.microsoft.com/office/drawing/2014/main" id="{93ED0276-80D3-E10A-E133-76CA56481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68" y="1629000"/>
            <a:ext cx="1800000" cy="1800000"/>
          </a:xfrm>
          <a:prstGeom prst="rect">
            <a:avLst/>
          </a:prstGeom>
        </p:spPr>
      </p:pic>
      <p:pic>
        <p:nvPicPr>
          <p:cNvPr id="7" name="圖片 6" descr="一張含有 文字, 布 的圖片&#10;&#10;自動產生的描述">
            <a:extLst>
              <a:ext uri="{FF2B5EF4-FFF2-40B4-BE49-F238E27FC236}">
                <a16:creationId xmlns:a16="http://schemas.microsoft.com/office/drawing/2014/main" id="{6E73F775-FF67-8F75-E8FE-FF905C289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57" y="1629000"/>
            <a:ext cx="1800000" cy="180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FE4430-E826-4303-C1E0-6FAE33A43C42}"/>
              </a:ext>
            </a:extLst>
          </p:cNvPr>
          <p:cNvSpPr txBox="1"/>
          <p:nvPr/>
        </p:nvSpPr>
        <p:spPr>
          <a:xfrm>
            <a:off x="2101224" y="1259668"/>
            <a:ext cx="340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D88E153-E869-E4DB-044A-C344A7A47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99" y="1629000"/>
            <a:ext cx="1800000" cy="1800000"/>
          </a:xfrm>
          <a:prstGeom prst="rect">
            <a:avLst/>
          </a:prstGeom>
        </p:spPr>
      </p:pic>
      <p:pic>
        <p:nvPicPr>
          <p:cNvPr id="19" name="圖片 18" descr="一張含有 室外 的圖片&#10;&#10;自動產生的描述">
            <a:extLst>
              <a:ext uri="{FF2B5EF4-FFF2-40B4-BE49-F238E27FC236}">
                <a16:creationId xmlns:a16="http://schemas.microsoft.com/office/drawing/2014/main" id="{31763A35-5027-DEAF-6776-60171A84E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60" y="1629000"/>
            <a:ext cx="1800000" cy="1800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05DD1B2E-E369-2FB4-9814-A4395515EBFD}"/>
              </a:ext>
            </a:extLst>
          </p:cNvPr>
          <p:cNvSpPr txBox="1"/>
          <p:nvPr/>
        </p:nvSpPr>
        <p:spPr>
          <a:xfrm>
            <a:off x="6523656" y="1259668"/>
            <a:ext cx="340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6072309-9F88-7098-9935-0F611FFA75C5}"/>
              </a:ext>
            </a:extLst>
          </p:cNvPr>
          <p:cNvSpPr txBox="1"/>
          <p:nvPr/>
        </p:nvSpPr>
        <p:spPr>
          <a:xfrm>
            <a:off x="556948" y="4235165"/>
            <a:ext cx="1090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check magnification label again in </a:t>
            </a:r>
            <a:r>
              <a:rPr lang="en-US" altLang="zh-TW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(micron/pixel) format from </a:t>
            </a:r>
            <a:r>
              <a:rPr lang="en-US" altLang="zh-TW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Slideflow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Typically, 0.5 </a:t>
            </a:r>
            <a:r>
              <a:rPr lang="en-US" altLang="zh-TW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represents 20x, 0.25 </a:t>
            </a:r>
            <a:r>
              <a:rPr lang="en-US" altLang="zh-TW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represents 40x. 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467F81C-23F0-96A8-C596-9E0FEF501FC2}"/>
              </a:ext>
            </a:extLst>
          </p:cNvPr>
          <p:cNvSpPr txBox="1"/>
          <p:nvPr/>
        </p:nvSpPr>
        <p:spPr>
          <a:xfrm>
            <a:off x="556948" y="3588834"/>
            <a:ext cx="1090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Recap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 want to </a:t>
            </a:r>
            <a:r>
              <a:rPr lang="en-US" altLang="zh-TW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downsample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all of the patches into 20x, but the original WSI has wrong magnification label from </a:t>
            </a:r>
            <a:r>
              <a:rPr lang="en-US" altLang="zh-TW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slideio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package. It result in the incorrect parameter setting for </a:t>
            </a:r>
            <a:r>
              <a:rPr lang="en-US" altLang="zh-TW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PyHIST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i="0" dirty="0">
              <a:solidFill>
                <a:srgbClr val="2021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表格 13">
            <a:extLst>
              <a:ext uri="{FF2B5EF4-FFF2-40B4-BE49-F238E27FC236}">
                <a16:creationId xmlns:a16="http://schemas.microsoft.com/office/drawing/2014/main" id="{074DAEDF-41A7-0B27-ACC4-2B1C5CF4C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51802"/>
              </p:ext>
            </p:extLst>
          </p:nvPr>
        </p:nvGraphicFramePr>
        <p:xfrm>
          <a:off x="1082352" y="4993464"/>
          <a:ext cx="9619861" cy="149825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18252">
                  <a:extLst>
                    <a:ext uri="{9D8B030D-6E8A-4147-A177-3AD203B41FA5}">
                      <a16:colId xmlns:a16="http://schemas.microsoft.com/office/drawing/2014/main" val="3273458590"/>
                    </a:ext>
                  </a:extLst>
                </a:gridCol>
                <a:gridCol w="4711960">
                  <a:extLst>
                    <a:ext uri="{9D8B030D-6E8A-4147-A177-3AD203B41FA5}">
                      <a16:colId xmlns:a16="http://schemas.microsoft.com/office/drawing/2014/main" val="330130090"/>
                    </a:ext>
                  </a:extLst>
                </a:gridCol>
                <a:gridCol w="3489649">
                  <a:extLst>
                    <a:ext uri="{9D8B030D-6E8A-4147-A177-3AD203B41FA5}">
                      <a16:colId xmlns:a16="http://schemas.microsoft.com/office/drawing/2014/main" val="1818944240"/>
                    </a:ext>
                  </a:extLst>
                </a:gridCol>
              </a:tblGrid>
              <a:tr h="3400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</a:t>
                      </a:r>
                      <a:endParaRPr lang="zh-TW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976035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PyHIST</a:t>
                      </a:r>
                      <a:endParaRPr lang="en-US" altLang="zh-TW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Get grid coordinate conveniently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Easily save mask and tile-crossed image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do patch generation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525254"/>
                  </a:ext>
                </a:extLst>
              </a:tr>
              <a:tr h="340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Slideflow</a:t>
                      </a:r>
                      <a:endParaRPr lang="en-US" altLang="zh-TW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 tile generation, normalization and quality control into single package 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Inconvenient to get grid coordinate</a:t>
                      </a:r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69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087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9F6E15-AB4A-A135-113B-352D8F5D169E}"/>
              </a:ext>
            </a:extLst>
          </p:cNvPr>
          <p:cNvSpPr/>
          <p:nvPr/>
        </p:nvSpPr>
        <p:spPr>
          <a:xfrm>
            <a:off x="4426884" y="5480795"/>
            <a:ext cx="2832329" cy="50172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Classification model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07E3205-EF47-2B72-448C-61FFB585089F}"/>
              </a:ext>
            </a:extLst>
          </p:cNvPr>
          <p:cNvSpPr/>
          <p:nvPr/>
        </p:nvSpPr>
        <p:spPr>
          <a:xfrm>
            <a:off x="9110314" y="3488085"/>
            <a:ext cx="2501562" cy="50172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 extractor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104C5B-5F8E-BB3E-E5AA-708DBD17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" y="1021071"/>
            <a:ext cx="3190056" cy="1778063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5E1F8CE-44C9-3AA3-C3B7-590A9D4517E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956331" y="2799134"/>
            <a:ext cx="11628" cy="157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descr="一張含有 煮熟 的圖片&#10;&#10;自動產生的描述">
            <a:extLst>
              <a:ext uri="{FF2B5EF4-FFF2-40B4-BE49-F238E27FC236}">
                <a16:creationId xmlns:a16="http://schemas.microsoft.com/office/drawing/2014/main" id="{899378E9-7001-A25D-595B-F292CEEB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31" y="4371378"/>
            <a:ext cx="1440000" cy="1440000"/>
          </a:xfrm>
          <a:prstGeom prst="rect">
            <a:avLst/>
          </a:prstGeom>
        </p:spPr>
      </p:pic>
      <p:pic>
        <p:nvPicPr>
          <p:cNvPr id="11" name="圖片 10" descr="一張含有 室內, 室外物品, 蜂巢 的圖片&#10;&#10;自動產生的描述">
            <a:extLst>
              <a:ext uri="{FF2B5EF4-FFF2-40B4-BE49-F238E27FC236}">
                <a16:creationId xmlns:a16="http://schemas.microsoft.com/office/drawing/2014/main" id="{09119EBC-7ECA-6973-7FFB-9E27A8285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71" y="4566891"/>
            <a:ext cx="1440000" cy="1440000"/>
          </a:xfrm>
          <a:prstGeom prst="rect">
            <a:avLst/>
          </a:prstGeom>
        </p:spPr>
      </p:pic>
      <p:pic>
        <p:nvPicPr>
          <p:cNvPr id="13" name="圖片 12" descr="一張含有 甜點, 奶油, 瓷器 的圖片&#10;&#10;自動產生的描述">
            <a:extLst>
              <a:ext uri="{FF2B5EF4-FFF2-40B4-BE49-F238E27FC236}">
                <a16:creationId xmlns:a16="http://schemas.microsoft.com/office/drawing/2014/main" id="{3B8C4C92-9A32-D1DA-CA23-B4971B031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2" y="4751251"/>
            <a:ext cx="1440000" cy="144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AF13F3-E1D5-6D58-F755-FCC8C708CE55}"/>
              </a:ext>
            </a:extLst>
          </p:cNvPr>
          <p:cNvSpPr txBox="1"/>
          <p:nvPr/>
        </p:nvSpPr>
        <p:spPr>
          <a:xfrm>
            <a:off x="491387" y="140878"/>
            <a:ext cx="2929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Image preprocessing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DC57BA-58B9-359D-D1A5-23002EAFE882}"/>
              </a:ext>
            </a:extLst>
          </p:cNvPr>
          <p:cNvSpPr txBox="1"/>
          <p:nvPr/>
        </p:nvSpPr>
        <p:spPr>
          <a:xfrm>
            <a:off x="3851902" y="140878"/>
            <a:ext cx="3661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Tumor detection model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4BFF06-66A1-95A8-9B1F-2BF00DC1E3E1}"/>
              </a:ext>
            </a:extLst>
          </p:cNvPr>
          <p:cNvSpPr txBox="1"/>
          <p:nvPr/>
        </p:nvSpPr>
        <p:spPr>
          <a:xfrm>
            <a:off x="45639" y="6236742"/>
            <a:ext cx="393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patches without tissue type label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EE2D881-43A6-1FCC-BA84-59D2E03F331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814362" y="4409359"/>
            <a:ext cx="28687" cy="10714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52E473EE-75D5-3D86-299C-ACDAAD6C47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67684" y="3321865"/>
            <a:ext cx="0" cy="10874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9DD5DEB-4FF0-5299-CE16-2726E037D31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012160" y="3318442"/>
            <a:ext cx="0" cy="108995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D760FDE-F6D8-86F1-8B6E-9750272F0E8F}"/>
              </a:ext>
            </a:extLst>
          </p:cNvPr>
          <p:cNvCxnSpPr>
            <a:cxnSpLocks/>
          </p:cNvCxnSpPr>
          <p:nvPr/>
        </p:nvCxnSpPr>
        <p:spPr>
          <a:xfrm flipH="1">
            <a:off x="4557676" y="4409353"/>
            <a:ext cx="245448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9418553-5D1F-A0C0-8D12-F1C3A77A985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676331" y="5731658"/>
            <a:ext cx="175055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1DE43FD1-83C2-E4EC-FF66-FFC636980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3475" y="1077015"/>
            <a:ext cx="1440000" cy="144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97966AA-2928-6119-D92C-69E96231D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9115" y="1272528"/>
            <a:ext cx="1440000" cy="1440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3D7B660-13B2-6620-E349-1F659434A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896" y="1456888"/>
            <a:ext cx="1440000" cy="144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1E56B49-CF49-7D49-7564-6DE87130F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572" y="1077015"/>
            <a:ext cx="1440000" cy="1440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E9B7BB-CFD8-0190-1090-15A1EDF82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212" y="1272528"/>
            <a:ext cx="1440000" cy="144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C32FDC2-85D4-7CE4-BC35-0DF8F49DF6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993" y="1456888"/>
            <a:ext cx="1440000" cy="14400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A60EDCF-64D3-8A1E-D3C7-686D1BF3CE7D}"/>
              </a:ext>
            </a:extLst>
          </p:cNvPr>
          <p:cNvSpPr txBox="1"/>
          <p:nvPr/>
        </p:nvSpPr>
        <p:spPr>
          <a:xfrm>
            <a:off x="3291581" y="2921755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C18961F-2055-63B5-5149-86875865C047}"/>
              </a:ext>
            </a:extLst>
          </p:cNvPr>
          <p:cNvSpPr txBox="1"/>
          <p:nvPr/>
        </p:nvSpPr>
        <p:spPr>
          <a:xfrm>
            <a:off x="5736057" y="2918332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32596524-64CF-DE18-2A38-439A1EF78A71}"/>
              </a:ext>
            </a:extLst>
          </p:cNvPr>
          <p:cNvSpPr txBox="1"/>
          <p:nvPr/>
        </p:nvSpPr>
        <p:spPr>
          <a:xfrm>
            <a:off x="8288263" y="146416"/>
            <a:ext cx="366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Feature extraction</a:t>
            </a:r>
          </a:p>
        </p:txBody>
      </p:sp>
      <p:pic>
        <p:nvPicPr>
          <p:cNvPr id="161" name="圖片 160">
            <a:extLst>
              <a:ext uri="{FF2B5EF4-FFF2-40B4-BE49-F238E27FC236}">
                <a16:creationId xmlns:a16="http://schemas.microsoft.com/office/drawing/2014/main" id="{A7A57AA2-59B7-6CDD-1E0F-373AC0E08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7958" y="1077015"/>
            <a:ext cx="1440000" cy="1440000"/>
          </a:xfrm>
          <a:prstGeom prst="rect">
            <a:avLst/>
          </a:prstGeom>
        </p:spPr>
      </p:pic>
      <p:pic>
        <p:nvPicPr>
          <p:cNvPr id="162" name="圖片 161">
            <a:extLst>
              <a:ext uri="{FF2B5EF4-FFF2-40B4-BE49-F238E27FC236}">
                <a16:creationId xmlns:a16="http://schemas.microsoft.com/office/drawing/2014/main" id="{D7E70AD2-2375-5F55-BB21-936A59912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598" y="1272528"/>
            <a:ext cx="1440000" cy="1440000"/>
          </a:xfrm>
          <a:prstGeom prst="rect">
            <a:avLst/>
          </a:prstGeom>
        </p:spPr>
      </p:pic>
      <p:pic>
        <p:nvPicPr>
          <p:cNvPr id="163" name="圖片 162">
            <a:extLst>
              <a:ext uri="{FF2B5EF4-FFF2-40B4-BE49-F238E27FC236}">
                <a16:creationId xmlns:a16="http://schemas.microsoft.com/office/drawing/2014/main" id="{A01B08F4-9708-12A3-FB41-85CB9007BF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3379" y="1456888"/>
            <a:ext cx="1440000" cy="1440000"/>
          </a:xfrm>
          <a:prstGeom prst="rect">
            <a:avLst/>
          </a:prstGeom>
        </p:spPr>
      </p:pic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5921C03A-333B-D21D-6013-E024A0358FD7}"/>
              </a:ext>
            </a:extLst>
          </p:cNvPr>
          <p:cNvCxnSpPr>
            <a:cxnSpLocks/>
          </p:cNvCxnSpPr>
          <p:nvPr/>
        </p:nvCxnSpPr>
        <p:spPr>
          <a:xfrm flipV="1">
            <a:off x="8446333" y="2176888"/>
            <a:ext cx="0" cy="3554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AA1B7AC3-7C46-1939-91EF-DD684169A82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259213" y="5731658"/>
            <a:ext cx="118712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1E3F8CFF-F958-91C4-EC55-1698D007B5C0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8446333" y="2176888"/>
            <a:ext cx="98704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92BE9DD-D627-17F5-CC8C-D89C7CD7287D}"/>
              </a:ext>
            </a:extLst>
          </p:cNvPr>
          <p:cNvSpPr txBox="1"/>
          <p:nvPr/>
        </p:nvSpPr>
        <p:spPr>
          <a:xfrm>
            <a:off x="8604641" y="604050"/>
            <a:ext cx="35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TCGA tumor patches</a:t>
            </a:r>
          </a:p>
        </p:txBody>
      </p: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9DA8470E-1A1A-FCAE-40F4-E80653F1F370}"/>
              </a:ext>
            </a:extLst>
          </p:cNvPr>
          <p:cNvCxnSpPr>
            <a:cxnSpLocks/>
          </p:cNvCxnSpPr>
          <p:nvPr/>
        </p:nvCxnSpPr>
        <p:spPr>
          <a:xfrm>
            <a:off x="10365666" y="4010023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57C7A457-91DA-70A9-6B29-918A53E96113}"/>
              </a:ext>
            </a:extLst>
          </p:cNvPr>
          <p:cNvSpPr txBox="1"/>
          <p:nvPr/>
        </p:nvSpPr>
        <p:spPr>
          <a:xfrm>
            <a:off x="231413" y="611752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WSIs with molecular label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FC939-EC5B-1231-29BE-B110F2646519}"/>
              </a:ext>
            </a:extLst>
          </p:cNvPr>
          <p:cNvSpPr txBox="1"/>
          <p:nvPr/>
        </p:nvSpPr>
        <p:spPr>
          <a:xfrm>
            <a:off x="4068949" y="581888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 patches with tissue label</a:t>
            </a: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BD211AB0-3BAD-05A5-FE79-36FF477D806E}"/>
              </a:ext>
            </a:extLst>
          </p:cNvPr>
          <p:cNvSpPr/>
          <p:nvPr/>
        </p:nvSpPr>
        <p:spPr>
          <a:xfrm>
            <a:off x="9260002" y="4503363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2048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9C899C4E-5AA4-EF49-D876-FD0EF3259A95}"/>
              </a:ext>
            </a:extLst>
          </p:cNvPr>
          <p:cNvSpPr/>
          <p:nvPr/>
        </p:nvSpPr>
        <p:spPr>
          <a:xfrm>
            <a:off x="9716475" y="501602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56B4E41D-B377-1B17-D7BA-E87B0AB15A4B}"/>
              </a:ext>
            </a:extLst>
          </p:cNvPr>
          <p:cNvSpPr txBox="1"/>
          <p:nvPr/>
        </p:nvSpPr>
        <p:spPr>
          <a:xfrm rot="16200000">
            <a:off x="9707533" y="5724347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CD1C26C9-9F6A-AED1-516E-862A4F977268}"/>
              </a:ext>
            </a:extLst>
          </p:cNvPr>
          <p:cNvCxnSpPr>
            <a:cxnSpLocks/>
          </p:cNvCxnSpPr>
          <p:nvPr/>
        </p:nvCxnSpPr>
        <p:spPr>
          <a:xfrm>
            <a:off x="9923175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E4C917E4-21F4-14F2-325A-30F7EFEE39F8}"/>
              </a:ext>
            </a:extLst>
          </p:cNvPr>
          <p:cNvCxnSpPr>
            <a:cxnSpLocks/>
          </p:cNvCxnSpPr>
          <p:nvPr/>
        </p:nvCxnSpPr>
        <p:spPr>
          <a:xfrm>
            <a:off x="10114904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4DDCC4C-F437-4D7B-1C33-C24F604A9384}"/>
              </a:ext>
            </a:extLst>
          </p:cNvPr>
          <p:cNvCxnSpPr>
            <a:cxnSpLocks/>
          </p:cNvCxnSpPr>
          <p:nvPr/>
        </p:nvCxnSpPr>
        <p:spPr>
          <a:xfrm>
            <a:off x="10302409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121990CC-3154-9A96-1C46-7110F7EEF214}"/>
              </a:ext>
            </a:extLst>
          </p:cNvPr>
          <p:cNvCxnSpPr>
            <a:cxnSpLocks/>
          </p:cNvCxnSpPr>
          <p:nvPr/>
        </p:nvCxnSpPr>
        <p:spPr>
          <a:xfrm>
            <a:off x="11132075" y="502040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4794A3C9-C476-6479-A0EB-286D598B6553}"/>
              </a:ext>
            </a:extLst>
          </p:cNvPr>
          <p:cNvSpPr txBox="1"/>
          <p:nvPr/>
        </p:nvSpPr>
        <p:spPr>
          <a:xfrm>
            <a:off x="9938768" y="4854485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3611A94D-8A04-4DE0-B9B3-B2679B8C4497}"/>
              </a:ext>
            </a:extLst>
          </p:cNvPr>
          <p:cNvSpPr/>
          <p:nvPr/>
        </p:nvSpPr>
        <p:spPr>
          <a:xfrm>
            <a:off x="9720051" y="537798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29B81D71-7BA8-0290-7675-A4C86673E71E}"/>
              </a:ext>
            </a:extLst>
          </p:cNvPr>
          <p:cNvCxnSpPr>
            <a:cxnSpLocks/>
          </p:cNvCxnSpPr>
          <p:nvPr/>
        </p:nvCxnSpPr>
        <p:spPr>
          <a:xfrm>
            <a:off x="9926751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1EB8DA1E-EADA-F161-2EEF-7E165F72511B}"/>
              </a:ext>
            </a:extLst>
          </p:cNvPr>
          <p:cNvCxnSpPr>
            <a:cxnSpLocks/>
          </p:cNvCxnSpPr>
          <p:nvPr/>
        </p:nvCxnSpPr>
        <p:spPr>
          <a:xfrm>
            <a:off x="10118480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9A424191-8D77-36FF-9ED5-FFD9D05A0E3B}"/>
              </a:ext>
            </a:extLst>
          </p:cNvPr>
          <p:cNvCxnSpPr>
            <a:cxnSpLocks/>
          </p:cNvCxnSpPr>
          <p:nvPr/>
        </p:nvCxnSpPr>
        <p:spPr>
          <a:xfrm>
            <a:off x="10305985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F8B47581-A8A2-723E-5788-36BA1631F98B}"/>
              </a:ext>
            </a:extLst>
          </p:cNvPr>
          <p:cNvCxnSpPr>
            <a:cxnSpLocks/>
          </p:cNvCxnSpPr>
          <p:nvPr/>
        </p:nvCxnSpPr>
        <p:spPr>
          <a:xfrm>
            <a:off x="11135651" y="538236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9CBE80A4-3C7B-5354-CCAA-F45CCE70EC4B}"/>
              </a:ext>
            </a:extLst>
          </p:cNvPr>
          <p:cNvSpPr txBox="1"/>
          <p:nvPr/>
        </p:nvSpPr>
        <p:spPr>
          <a:xfrm>
            <a:off x="9942344" y="5216446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BEE9C963-0763-2389-0E8A-4D41129BC5C1}"/>
              </a:ext>
            </a:extLst>
          </p:cNvPr>
          <p:cNvSpPr/>
          <p:nvPr/>
        </p:nvSpPr>
        <p:spPr>
          <a:xfrm>
            <a:off x="9716475" y="6253172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id="{77776D8D-9D66-0805-3A8A-0E30E8D25528}"/>
              </a:ext>
            </a:extLst>
          </p:cNvPr>
          <p:cNvCxnSpPr>
            <a:cxnSpLocks/>
          </p:cNvCxnSpPr>
          <p:nvPr/>
        </p:nvCxnSpPr>
        <p:spPr>
          <a:xfrm>
            <a:off x="9923175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5109136A-AEFC-9301-89FE-BAC04A25FA86}"/>
              </a:ext>
            </a:extLst>
          </p:cNvPr>
          <p:cNvCxnSpPr>
            <a:cxnSpLocks/>
          </p:cNvCxnSpPr>
          <p:nvPr/>
        </p:nvCxnSpPr>
        <p:spPr>
          <a:xfrm>
            <a:off x="10114904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100BFAA3-6F52-CA66-1D96-201717CBA2A5}"/>
              </a:ext>
            </a:extLst>
          </p:cNvPr>
          <p:cNvCxnSpPr>
            <a:cxnSpLocks/>
          </p:cNvCxnSpPr>
          <p:nvPr/>
        </p:nvCxnSpPr>
        <p:spPr>
          <a:xfrm>
            <a:off x="10302409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ED814CC8-BAA3-46A9-DBE1-990797F013CE}"/>
              </a:ext>
            </a:extLst>
          </p:cNvPr>
          <p:cNvCxnSpPr>
            <a:cxnSpLocks/>
          </p:cNvCxnSpPr>
          <p:nvPr/>
        </p:nvCxnSpPr>
        <p:spPr>
          <a:xfrm>
            <a:off x="11132075" y="625755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BC5FB228-6E21-B05E-FAAB-3CAE302FFD63}"/>
              </a:ext>
            </a:extLst>
          </p:cNvPr>
          <p:cNvSpPr txBox="1"/>
          <p:nvPr/>
        </p:nvSpPr>
        <p:spPr>
          <a:xfrm>
            <a:off x="9930933" y="610103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右大括弧 194">
            <a:extLst>
              <a:ext uri="{FF2B5EF4-FFF2-40B4-BE49-F238E27FC236}">
                <a16:creationId xmlns:a16="http://schemas.microsoft.com/office/drawing/2014/main" id="{E6A7D583-1E8C-E963-8AAB-317346FA24C6}"/>
              </a:ext>
            </a:extLst>
          </p:cNvPr>
          <p:cNvSpPr/>
          <p:nvPr/>
        </p:nvSpPr>
        <p:spPr>
          <a:xfrm flipH="1" flipV="1">
            <a:off x="9357294" y="5101043"/>
            <a:ext cx="240066" cy="1255638"/>
          </a:xfrm>
          <a:prstGeom prst="rightBrace">
            <a:avLst>
              <a:gd name="adj1" fmla="val 9489"/>
              <a:gd name="adj2" fmla="val 4894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6" name="矩形: 圓角 195">
            <a:extLst>
              <a:ext uri="{FF2B5EF4-FFF2-40B4-BE49-F238E27FC236}">
                <a16:creationId xmlns:a16="http://schemas.microsoft.com/office/drawing/2014/main" id="{1B61BE5B-BCF6-71B7-A055-962B23A023CD}"/>
              </a:ext>
            </a:extLst>
          </p:cNvPr>
          <p:cNvSpPr/>
          <p:nvPr/>
        </p:nvSpPr>
        <p:spPr>
          <a:xfrm>
            <a:off x="8818076" y="5426953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8D200951-E638-A5DA-454F-269BAED8E3DB}"/>
              </a:ext>
            </a:extLst>
          </p:cNvPr>
          <p:cNvCxnSpPr>
            <a:cxnSpLocks/>
          </p:cNvCxnSpPr>
          <p:nvPr/>
        </p:nvCxnSpPr>
        <p:spPr>
          <a:xfrm>
            <a:off x="10338479" y="2891980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右大括弧 203">
            <a:extLst>
              <a:ext uri="{FF2B5EF4-FFF2-40B4-BE49-F238E27FC236}">
                <a16:creationId xmlns:a16="http://schemas.microsoft.com/office/drawing/2014/main" id="{B90ABAED-C20E-4B82-182A-D8899FC4814C}"/>
              </a:ext>
            </a:extLst>
          </p:cNvPr>
          <p:cNvSpPr/>
          <p:nvPr/>
        </p:nvSpPr>
        <p:spPr>
          <a:xfrm rot="2580556">
            <a:off x="11174744" y="2531134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5" name="矩形: 圓角 204">
            <a:extLst>
              <a:ext uri="{FF2B5EF4-FFF2-40B4-BE49-F238E27FC236}">
                <a16:creationId xmlns:a16="http://schemas.microsoft.com/office/drawing/2014/main" id="{69F9AC88-3F34-BE6F-BF9E-15DF088E4A85}"/>
              </a:ext>
            </a:extLst>
          </p:cNvPr>
          <p:cNvSpPr/>
          <p:nvPr/>
        </p:nvSpPr>
        <p:spPr>
          <a:xfrm>
            <a:off x="11197444" y="2678555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右大括弧 205">
            <a:extLst>
              <a:ext uri="{FF2B5EF4-FFF2-40B4-BE49-F238E27FC236}">
                <a16:creationId xmlns:a16="http://schemas.microsoft.com/office/drawing/2014/main" id="{053F4C6A-1CC7-BF20-C930-5F4EA9322711}"/>
              </a:ext>
            </a:extLst>
          </p:cNvPr>
          <p:cNvSpPr/>
          <p:nvPr/>
        </p:nvSpPr>
        <p:spPr>
          <a:xfrm rot="13276208">
            <a:off x="767728" y="4092975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7" name="矩形: 圓角 206">
            <a:extLst>
              <a:ext uri="{FF2B5EF4-FFF2-40B4-BE49-F238E27FC236}">
                <a16:creationId xmlns:a16="http://schemas.microsoft.com/office/drawing/2014/main" id="{999DBE92-3C1E-DA73-F4B0-1EAE87DC09C6}"/>
              </a:ext>
            </a:extLst>
          </p:cNvPr>
          <p:cNvSpPr/>
          <p:nvPr/>
        </p:nvSpPr>
        <p:spPr>
          <a:xfrm>
            <a:off x="238001" y="3869760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2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9F6E15-AB4A-A135-113B-352D8F5D169E}"/>
              </a:ext>
            </a:extLst>
          </p:cNvPr>
          <p:cNvSpPr/>
          <p:nvPr/>
        </p:nvSpPr>
        <p:spPr>
          <a:xfrm>
            <a:off x="4426884" y="5480795"/>
            <a:ext cx="2832329" cy="501726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Classification model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07E3205-EF47-2B72-448C-61FFB585089F}"/>
              </a:ext>
            </a:extLst>
          </p:cNvPr>
          <p:cNvSpPr/>
          <p:nvPr/>
        </p:nvSpPr>
        <p:spPr>
          <a:xfrm>
            <a:off x="9110314" y="3488085"/>
            <a:ext cx="2501562" cy="50172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Feature extractor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104C5B-5F8E-BB3E-E5AA-708DBD17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1" y="1021071"/>
            <a:ext cx="3190056" cy="1778063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5E1F8CE-44C9-3AA3-C3B7-590A9D4517E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956331" y="2799134"/>
            <a:ext cx="11628" cy="157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descr="一張含有 煮熟 的圖片&#10;&#10;自動產生的描述">
            <a:extLst>
              <a:ext uri="{FF2B5EF4-FFF2-40B4-BE49-F238E27FC236}">
                <a16:creationId xmlns:a16="http://schemas.microsoft.com/office/drawing/2014/main" id="{899378E9-7001-A25D-595B-F292CEEB0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31" y="4371378"/>
            <a:ext cx="1440000" cy="1440000"/>
          </a:xfrm>
          <a:prstGeom prst="rect">
            <a:avLst/>
          </a:prstGeom>
        </p:spPr>
      </p:pic>
      <p:pic>
        <p:nvPicPr>
          <p:cNvPr id="11" name="圖片 10" descr="一張含有 室內, 室外物品, 蜂巢 的圖片&#10;&#10;自動產生的描述">
            <a:extLst>
              <a:ext uri="{FF2B5EF4-FFF2-40B4-BE49-F238E27FC236}">
                <a16:creationId xmlns:a16="http://schemas.microsoft.com/office/drawing/2014/main" id="{09119EBC-7ECA-6973-7FFB-9E27A8285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71" y="4566891"/>
            <a:ext cx="1440000" cy="1440000"/>
          </a:xfrm>
          <a:prstGeom prst="rect">
            <a:avLst/>
          </a:prstGeom>
        </p:spPr>
      </p:pic>
      <p:pic>
        <p:nvPicPr>
          <p:cNvPr id="13" name="圖片 12" descr="一張含有 甜點, 奶油, 瓷器 的圖片&#10;&#10;自動產生的描述">
            <a:extLst>
              <a:ext uri="{FF2B5EF4-FFF2-40B4-BE49-F238E27FC236}">
                <a16:creationId xmlns:a16="http://schemas.microsoft.com/office/drawing/2014/main" id="{3B8C4C92-9A32-D1DA-CA23-B4971B031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52" y="4751251"/>
            <a:ext cx="1440000" cy="144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6AF13F3-E1D5-6D58-F755-FCC8C708CE55}"/>
              </a:ext>
            </a:extLst>
          </p:cNvPr>
          <p:cNvSpPr txBox="1"/>
          <p:nvPr/>
        </p:nvSpPr>
        <p:spPr>
          <a:xfrm>
            <a:off x="491387" y="140878"/>
            <a:ext cx="2929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Image preprocessing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DDC57BA-58B9-359D-D1A5-23002EAFE882}"/>
              </a:ext>
            </a:extLst>
          </p:cNvPr>
          <p:cNvSpPr txBox="1"/>
          <p:nvPr/>
        </p:nvSpPr>
        <p:spPr>
          <a:xfrm>
            <a:off x="3851902" y="140878"/>
            <a:ext cx="3661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Tumor detection model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4BFF06-66A1-95A8-9B1F-2BF00DC1E3E1}"/>
              </a:ext>
            </a:extLst>
          </p:cNvPr>
          <p:cNvSpPr txBox="1"/>
          <p:nvPr/>
        </p:nvSpPr>
        <p:spPr>
          <a:xfrm>
            <a:off x="192323" y="6191251"/>
            <a:ext cx="2818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patches without tissue type label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EE2D881-43A6-1FCC-BA84-59D2E03F331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814362" y="4409359"/>
            <a:ext cx="28687" cy="107143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52E473EE-75D5-3D86-299C-ACDAAD6C4767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67684" y="3321865"/>
            <a:ext cx="0" cy="108748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9DD5DEB-4FF0-5299-CE16-2726E037D311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7012160" y="3318442"/>
            <a:ext cx="0" cy="108995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D760FDE-F6D8-86F1-8B6E-9750272F0E8F}"/>
              </a:ext>
            </a:extLst>
          </p:cNvPr>
          <p:cNvCxnSpPr>
            <a:cxnSpLocks/>
          </p:cNvCxnSpPr>
          <p:nvPr/>
        </p:nvCxnSpPr>
        <p:spPr>
          <a:xfrm flipH="1">
            <a:off x="4557676" y="4409353"/>
            <a:ext cx="2454484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9418553-5D1F-A0C0-8D12-F1C3A77A9854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676331" y="5731658"/>
            <a:ext cx="175055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1DE43FD1-83C2-E4EC-FF66-FFC636980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3475" y="1077015"/>
            <a:ext cx="1440000" cy="144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97966AA-2928-6119-D92C-69E96231D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9115" y="1272528"/>
            <a:ext cx="1440000" cy="1440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3D7B660-13B2-6620-E349-1F659434A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8896" y="1456888"/>
            <a:ext cx="1440000" cy="144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1E56B49-CF49-7D49-7564-6DE87130F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572" y="1077015"/>
            <a:ext cx="1440000" cy="1440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BE9B7BB-CFD8-0190-1090-15A1EDF820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212" y="1272528"/>
            <a:ext cx="1440000" cy="144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C32FDC2-85D4-7CE4-BC35-0DF8F49DF6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993" y="1456888"/>
            <a:ext cx="1440000" cy="144000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A60EDCF-64D3-8A1E-D3C7-686D1BF3CE7D}"/>
              </a:ext>
            </a:extLst>
          </p:cNvPr>
          <p:cNvSpPr txBox="1"/>
          <p:nvPr/>
        </p:nvSpPr>
        <p:spPr>
          <a:xfrm>
            <a:off x="3291581" y="2921755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C18961F-2055-63B5-5149-86875865C047}"/>
              </a:ext>
            </a:extLst>
          </p:cNvPr>
          <p:cNvSpPr txBox="1"/>
          <p:nvPr/>
        </p:nvSpPr>
        <p:spPr>
          <a:xfrm>
            <a:off x="5736057" y="2918332"/>
            <a:ext cx="2552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</a:t>
            </a: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32596524-64CF-DE18-2A38-439A1EF78A71}"/>
              </a:ext>
            </a:extLst>
          </p:cNvPr>
          <p:cNvSpPr txBox="1"/>
          <p:nvPr/>
        </p:nvSpPr>
        <p:spPr>
          <a:xfrm>
            <a:off x="8288263" y="146416"/>
            <a:ext cx="3661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Feature extraction</a:t>
            </a:r>
          </a:p>
        </p:txBody>
      </p:sp>
      <p:pic>
        <p:nvPicPr>
          <p:cNvPr id="161" name="圖片 160">
            <a:extLst>
              <a:ext uri="{FF2B5EF4-FFF2-40B4-BE49-F238E27FC236}">
                <a16:creationId xmlns:a16="http://schemas.microsoft.com/office/drawing/2014/main" id="{A7A57AA2-59B7-6CDD-1E0F-373AC0E08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7958" y="1077015"/>
            <a:ext cx="1440000" cy="1440000"/>
          </a:xfrm>
          <a:prstGeom prst="rect">
            <a:avLst/>
          </a:prstGeom>
        </p:spPr>
      </p:pic>
      <p:pic>
        <p:nvPicPr>
          <p:cNvPr id="162" name="圖片 161">
            <a:extLst>
              <a:ext uri="{FF2B5EF4-FFF2-40B4-BE49-F238E27FC236}">
                <a16:creationId xmlns:a16="http://schemas.microsoft.com/office/drawing/2014/main" id="{D7E70AD2-2375-5F55-BB21-936A59912E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598" y="1272528"/>
            <a:ext cx="1440000" cy="1440000"/>
          </a:xfrm>
          <a:prstGeom prst="rect">
            <a:avLst/>
          </a:prstGeom>
        </p:spPr>
      </p:pic>
      <p:pic>
        <p:nvPicPr>
          <p:cNvPr id="163" name="圖片 162">
            <a:extLst>
              <a:ext uri="{FF2B5EF4-FFF2-40B4-BE49-F238E27FC236}">
                <a16:creationId xmlns:a16="http://schemas.microsoft.com/office/drawing/2014/main" id="{A01B08F4-9708-12A3-FB41-85CB9007BF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3379" y="1456888"/>
            <a:ext cx="1440000" cy="1440000"/>
          </a:xfrm>
          <a:prstGeom prst="rect">
            <a:avLst/>
          </a:prstGeom>
        </p:spPr>
      </p:pic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5921C03A-333B-D21D-6013-E024A0358FD7}"/>
              </a:ext>
            </a:extLst>
          </p:cNvPr>
          <p:cNvCxnSpPr>
            <a:cxnSpLocks/>
          </p:cNvCxnSpPr>
          <p:nvPr/>
        </p:nvCxnSpPr>
        <p:spPr>
          <a:xfrm flipV="1">
            <a:off x="8446333" y="2176888"/>
            <a:ext cx="0" cy="355477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AA1B7AC3-7C46-1939-91EF-DD684169A822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7259213" y="5731658"/>
            <a:ext cx="118712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1E3F8CFF-F958-91C4-EC55-1698D007B5C0}"/>
              </a:ext>
            </a:extLst>
          </p:cNvPr>
          <p:cNvCxnSpPr>
            <a:cxnSpLocks/>
            <a:endCxn id="163" idx="1"/>
          </p:cNvCxnSpPr>
          <p:nvPr/>
        </p:nvCxnSpPr>
        <p:spPr>
          <a:xfrm>
            <a:off x="8446333" y="2176888"/>
            <a:ext cx="987046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92BE9DD-D627-17F5-CC8C-D89C7CD7287D}"/>
              </a:ext>
            </a:extLst>
          </p:cNvPr>
          <p:cNvSpPr txBox="1"/>
          <p:nvPr/>
        </p:nvSpPr>
        <p:spPr>
          <a:xfrm>
            <a:off x="8604641" y="604050"/>
            <a:ext cx="354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TCGA tumor patches</a:t>
            </a:r>
          </a:p>
        </p:txBody>
      </p: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9DA8470E-1A1A-FCAE-40F4-E80653F1F370}"/>
              </a:ext>
            </a:extLst>
          </p:cNvPr>
          <p:cNvCxnSpPr>
            <a:cxnSpLocks/>
          </p:cNvCxnSpPr>
          <p:nvPr/>
        </p:nvCxnSpPr>
        <p:spPr>
          <a:xfrm>
            <a:off x="10365666" y="4010023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57C7A457-91DA-70A9-6B29-918A53E96113}"/>
              </a:ext>
            </a:extLst>
          </p:cNvPr>
          <p:cNvSpPr txBox="1"/>
          <p:nvPr/>
        </p:nvSpPr>
        <p:spPr>
          <a:xfrm>
            <a:off x="231413" y="611752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WSIs with molecular label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7FC939-EC5B-1231-29BE-B110F2646519}"/>
              </a:ext>
            </a:extLst>
          </p:cNvPr>
          <p:cNvSpPr txBox="1"/>
          <p:nvPr/>
        </p:nvSpPr>
        <p:spPr>
          <a:xfrm>
            <a:off x="4068949" y="581888"/>
            <a:ext cx="35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NCT patches with tissue label</a:t>
            </a:r>
          </a:p>
        </p:txBody>
      </p:sp>
      <p:sp>
        <p:nvSpPr>
          <p:cNvPr id="175" name="矩形: 圓角 174">
            <a:extLst>
              <a:ext uri="{FF2B5EF4-FFF2-40B4-BE49-F238E27FC236}">
                <a16:creationId xmlns:a16="http://schemas.microsoft.com/office/drawing/2014/main" id="{BD211AB0-3BAD-05A5-FE79-36FF477D806E}"/>
              </a:ext>
            </a:extLst>
          </p:cNvPr>
          <p:cNvSpPr/>
          <p:nvPr/>
        </p:nvSpPr>
        <p:spPr>
          <a:xfrm>
            <a:off x="9260002" y="4503363"/>
            <a:ext cx="252791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2048 dim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9C899C4E-5AA4-EF49-D876-FD0EF3259A95}"/>
              </a:ext>
            </a:extLst>
          </p:cNvPr>
          <p:cNvSpPr/>
          <p:nvPr/>
        </p:nvSpPr>
        <p:spPr>
          <a:xfrm>
            <a:off x="9716475" y="5016025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56B4E41D-B377-1B17-D7BA-E87B0AB15A4B}"/>
              </a:ext>
            </a:extLst>
          </p:cNvPr>
          <p:cNvSpPr txBox="1"/>
          <p:nvPr/>
        </p:nvSpPr>
        <p:spPr>
          <a:xfrm rot="16200000">
            <a:off x="9707533" y="5724347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CD1C26C9-9F6A-AED1-516E-862A4F977268}"/>
              </a:ext>
            </a:extLst>
          </p:cNvPr>
          <p:cNvCxnSpPr>
            <a:cxnSpLocks/>
          </p:cNvCxnSpPr>
          <p:nvPr/>
        </p:nvCxnSpPr>
        <p:spPr>
          <a:xfrm>
            <a:off x="9923175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E4C917E4-21F4-14F2-325A-30F7EFEE39F8}"/>
              </a:ext>
            </a:extLst>
          </p:cNvPr>
          <p:cNvCxnSpPr>
            <a:cxnSpLocks/>
          </p:cNvCxnSpPr>
          <p:nvPr/>
        </p:nvCxnSpPr>
        <p:spPr>
          <a:xfrm>
            <a:off x="10114904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接點 179">
            <a:extLst>
              <a:ext uri="{FF2B5EF4-FFF2-40B4-BE49-F238E27FC236}">
                <a16:creationId xmlns:a16="http://schemas.microsoft.com/office/drawing/2014/main" id="{84DDCC4C-F437-4D7B-1C33-C24F604A9384}"/>
              </a:ext>
            </a:extLst>
          </p:cNvPr>
          <p:cNvCxnSpPr>
            <a:cxnSpLocks/>
          </p:cNvCxnSpPr>
          <p:nvPr/>
        </p:nvCxnSpPr>
        <p:spPr>
          <a:xfrm>
            <a:off x="10302409" y="501602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121990CC-3154-9A96-1C46-7110F7EEF214}"/>
              </a:ext>
            </a:extLst>
          </p:cNvPr>
          <p:cNvCxnSpPr>
            <a:cxnSpLocks/>
          </p:cNvCxnSpPr>
          <p:nvPr/>
        </p:nvCxnSpPr>
        <p:spPr>
          <a:xfrm>
            <a:off x="11132075" y="5020405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4794A3C9-C476-6479-A0EB-286D598B6553}"/>
              </a:ext>
            </a:extLst>
          </p:cNvPr>
          <p:cNvSpPr txBox="1"/>
          <p:nvPr/>
        </p:nvSpPr>
        <p:spPr>
          <a:xfrm>
            <a:off x="9938768" y="4854485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3611A94D-8A04-4DE0-B9B3-B2679B8C4497}"/>
              </a:ext>
            </a:extLst>
          </p:cNvPr>
          <p:cNvSpPr/>
          <p:nvPr/>
        </p:nvSpPr>
        <p:spPr>
          <a:xfrm>
            <a:off x="9720051" y="5377986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84" name="直線接點 183">
            <a:extLst>
              <a:ext uri="{FF2B5EF4-FFF2-40B4-BE49-F238E27FC236}">
                <a16:creationId xmlns:a16="http://schemas.microsoft.com/office/drawing/2014/main" id="{29B81D71-7BA8-0290-7675-A4C86673E71E}"/>
              </a:ext>
            </a:extLst>
          </p:cNvPr>
          <p:cNvCxnSpPr>
            <a:cxnSpLocks/>
          </p:cNvCxnSpPr>
          <p:nvPr/>
        </p:nvCxnSpPr>
        <p:spPr>
          <a:xfrm>
            <a:off x="9926751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1EB8DA1E-EADA-F161-2EEF-7E165F72511B}"/>
              </a:ext>
            </a:extLst>
          </p:cNvPr>
          <p:cNvCxnSpPr>
            <a:cxnSpLocks/>
          </p:cNvCxnSpPr>
          <p:nvPr/>
        </p:nvCxnSpPr>
        <p:spPr>
          <a:xfrm>
            <a:off x="10118480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>
            <a:extLst>
              <a:ext uri="{FF2B5EF4-FFF2-40B4-BE49-F238E27FC236}">
                <a16:creationId xmlns:a16="http://schemas.microsoft.com/office/drawing/2014/main" id="{9A424191-8D77-36FF-9ED5-FFD9D05A0E3B}"/>
              </a:ext>
            </a:extLst>
          </p:cNvPr>
          <p:cNvCxnSpPr>
            <a:cxnSpLocks/>
          </p:cNvCxnSpPr>
          <p:nvPr/>
        </p:nvCxnSpPr>
        <p:spPr>
          <a:xfrm>
            <a:off x="10305985" y="537798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接點 186">
            <a:extLst>
              <a:ext uri="{FF2B5EF4-FFF2-40B4-BE49-F238E27FC236}">
                <a16:creationId xmlns:a16="http://schemas.microsoft.com/office/drawing/2014/main" id="{F8B47581-A8A2-723E-5788-36BA1631F98B}"/>
              </a:ext>
            </a:extLst>
          </p:cNvPr>
          <p:cNvCxnSpPr>
            <a:cxnSpLocks/>
          </p:cNvCxnSpPr>
          <p:nvPr/>
        </p:nvCxnSpPr>
        <p:spPr>
          <a:xfrm>
            <a:off x="11135651" y="5382366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9CBE80A4-3C7B-5354-CCAA-F45CCE70EC4B}"/>
              </a:ext>
            </a:extLst>
          </p:cNvPr>
          <p:cNvSpPr txBox="1"/>
          <p:nvPr/>
        </p:nvSpPr>
        <p:spPr>
          <a:xfrm>
            <a:off x="9942344" y="5216446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BEE9C963-0763-2389-0E8A-4D41129BC5C1}"/>
              </a:ext>
            </a:extLst>
          </p:cNvPr>
          <p:cNvSpPr/>
          <p:nvPr/>
        </p:nvSpPr>
        <p:spPr>
          <a:xfrm>
            <a:off x="9716475" y="6253172"/>
            <a:ext cx="1620000" cy="18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id="{77776D8D-9D66-0805-3A8A-0E30E8D25528}"/>
              </a:ext>
            </a:extLst>
          </p:cNvPr>
          <p:cNvCxnSpPr>
            <a:cxnSpLocks/>
          </p:cNvCxnSpPr>
          <p:nvPr/>
        </p:nvCxnSpPr>
        <p:spPr>
          <a:xfrm>
            <a:off x="9923175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>
            <a:extLst>
              <a:ext uri="{FF2B5EF4-FFF2-40B4-BE49-F238E27FC236}">
                <a16:creationId xmlns:a16="http://schemas.microsoft.com/office/drawing/2014/main" id="{5109136A-AEFC-9301-89FE-BAC04A25FA86}"/>
              </a:ext>
            </a:extLst>
          </p:cNvPr>
          <p:cNvCxnSpPr>
            <a:cxnSpLocks/>
          </p:cNvCxnSpPr>
          <p:nvPr/>
        </p:nvCxnSpPr>
        <p:spPr>
          <a:xfrm>
            <a:off x="10114904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100BFAA3-6F52-CA66-1D96-201717CBA2A5}"/>
              </a:ext>
            </a:extLst>
          </p:cNvPr>
          <p:cNvCxnSpPr>
            <a:cxnSpLocks/>
          </p:cNvCxnSpPr>
          <p:nvPr/>
        </p:nvCxnSpPr>
        <p:spPr>
          <a:xfrm>
            <a:off x="10302409" y="625317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>
            <a:extLst>
              <a:ext uri="{FF2B5EF4-FFF2-40B4-BE49-F238E27FC236}">
                <a16:creationId xmlns:a16="http://schemas.microsoft.com/office/drawing/2014/main" id="{ED814CC8-BAA3-46A9-DBE1-990797F013CE}"/>
              </a:ext>
            </a:extLst>
          </p:cNvPr>
          <p:cNvCxnSpPr>
            <a:cxnSpLocks/>
          </p:cNvCxnSpPr>
          <p:nvPr/>
        </p:nvCxnSpPr>
        <p:spPr>
          <a:xfrm>
            <a:off x="11132075" y="6257552"/>
            <a:ext cx="0" cy="18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BC5FB228-6E21-B05E-FAAB-3CAE302FFD63}"/>
              </a:ext>
            </a:extLst>
          </p:cNvPr>
          <p:cNvSpPr txBox="1"/>
          <p:nvPr/>
        </p:nvSpPr>
        <p:spPr>
          <a:xfrm>
            <a:off x="9930933" y="6101039"/>
            <a:ext cx="15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右大括弧 194">
            <a:extLst>
              <a:ext uri="{FF2B5EF4-FFF2-40B4-BE49-F238E27FC236}">
                <a16:creationId xmlns:a16="http://schemas.microsoft.com/office/drawing/2014/main" id="{E6A7D583-1E8C-E963-8AAB-317346FA24C6}"/>
              </a:ext>
            </a:extLst>
          </p:cNvPr>
          <p:cNvSpPr/>
          <p:nvPr/>
        </p:nvSpPr>
        <p:spPr>
          <a:xfrm flipH="1" flipV="1">
            <a:off x="9357294" y="5101043"/>
            <a:ext cx="240066" cy="1255638"/>
          </a:xfrm>
          <a:prstGeom prst="rightBrace">
            <a:avLst>
              <a:gd name="adj1" fmla="val 9489"/>
              <a:gd name="adj2" fmla="val 4894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6" name="矩形: 圓角 195">
            <a:extLst>
              <a:ext uri="{FF2B5EF4-FFF2-40B4-BE49-F238E27FC236}">
                <a16:creationId xmlns:a16="http://schemas.microsoft.com/office/drawing/2014/main" id="{1B61BE5B-BCF6-71B7-A055-962B23A023CD}"/>
              </a:ext>
            </a:extLst>
          </p:cNvPr>
          <p:cNvSpPr/>
          <p:nvPr/>
        </p:nvSpPr>
        <p:spPr>
          <a:xfrm>
            <a:off x="8818076" y="5426953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2" name="直線單箭頭接點 201">
            <a:extLst>
              <a:ext uri="{FF2B5EF4-FFF2-40B4-BE49-F238E27FC236}">
                <a16:creationId xmlns:a16="http://schemas.microsoft.com/office/drawing/2014/main" id="{8D200951-E638-A5DA-454F-269BAED8E3DB}"/>
              </a:ext>
            </a:extLst>
          </p:cNvPr>
          <p:cNvCxnSpPr>
            <a:cxnSpLocks/>
          </p:cNvCxnSpPr>
          <p:nvPr/>
        </p:nvCxnSpPr>
        <p:spPr>
          <a:xfrm>
            <a:off x="10338479" y="2891980"/>
            <a:ext cx="9440" cy="603459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右大括弧 203">
            <a:extLst>
              <a:ext uri="{FF2B5EF4-FFF2-40B4-BE49-F238E27FC236}">
                <a16:creationId xmlns:a16="http://schemas.microsoft.com/office/drawing/2014/main" id="{B90ABAED-C20E-4B82-182A-D8899FC4814C}"/>
              </a:ext>
            </a:extLst>
          </p:cNvPr>
          <p:cNvSpPr/>
          <p:nvPr/>
        </p:nvSpPr>
        <p:spPr>
          <a:xfrm rot="2580556">
            <a:off x="11174744" y="2531134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5" name="矩形: 圓角 204">
            <a:extLst>
              <a:ext uri="{FF2B5EF4-FFF2-40B4-BE49-F238E27FC236}">
                <a16:creationId xmlns:a16="http://schemas.microsoft.com/office/drawing/2014/main" id="{69F9AC88-3F34-BE6F-BF9E-15DF088E4A85}"/>
              </a:ext>
            </a:extLst>
          </p:cNvPr>
          <p:cNvSpPr/>
          <p:nvPr/>
        </p:nvSpPr>
        <p:spPr>
          <a:xfrm>
            <a:off x="11197444" y="2678555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右大括弧 205">
            <a:extLst>
              <a:ext uri="{FF2B5EF4-FFF2-40B4-BE49-F238E27FC236}">
                <a16:creationId xmlns:a16="http://schemas.microsoft.com/office/drawing/2014/main" id="{053F4C6A-1CC7-BF20-C930-5F4EA9322711}"/>
              </a:ext>
            </a:extLst>
          </p:cNvPr>
          <p:cNvSpPr/>
          <p:nvPr/>
        </p:nvSpPr>
        <p:spPr>
          <a:xfrm rot="13276208">
            <a:off x="767728" y="4092975"/>
            <a:ext cx="255100" cy="630845"/>
          </a:xfrm>
          <a:prstGeom prst="rightBrace">
            <a:avLst>
              <a:gd name="adj1" fmla="val 9489"/>
              <a:gd name="adj2" fmla="val 4724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7" name="矩形: 圓角 206">
            <a:extLst>
              <a:ext uri="{FF2B5EF4-FFF2-40B4-BE49-F238E27FC236}">
                <a16:creationId xmlns:a16="http://schemas.microsoft.com/office/drawing/2014/main" id="{999DBE92-3C1E-DA73-F4B0-1EAE87DC09C6}"/>
              </a:ext>
            </a:extLst>
          </p:cNvPr>
          <p:cNvSpPr/>
          <p:nvPr/>
        </p:nvSpPr>
        <p:spPr>
          <a:xfrm>
            <a:off x="238001" y="3869760"/>
            <a:ext cx="772653" cy="6045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6D0CF3-4954-E6EB-F354-0BF545B69B9D}"/>
              </a:ext>
            </a:extLst>
          </p:cNvPr>
          <p:cNvSpPr/>
          <p:nvPr/>
        </p:nvSpPr>
        <p:spPr>
          <a:xfrm>
            <a:off x="3666931" y="177707"/>
            <a:ext cx="4440970" cy="59479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43F0439-561E-1635-24C6-97AD17E6C081}"/>
              </a:ext>
            </a:extLst>
          </p:cNvPr>
          <p:cNvSpPr/>
          <p:nvPr/>
        </p:nvSpPr>
        <p:spPr>
          <a:xfrm>
            <a:off x="74645" y="140878"/>
            <a:ext cx="3483126" cy="37709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64ED49-352D-9D1E-BD27-13413CD482B0}"/>
              </a:ext>
            </a:extLst>
          </p:cNvPr>
          <p:cNvSpPr/>
          <p:nvPr/>
        </p:nvSpPr>
        <p:spPr>
          <a:xfrm>
            <a:off x="8125345" y="177707"/>
            <a:ext cx="3874331" cy="648352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50C76D-71E2-1D1E-7C88-5358651564F9}"/>
              </a:ext>
            </a:extLst>
          </p:cNvPr>
          <p:cNvSpPr/>
          <p:nvPr/>
        </p:nvSpPr>
        <p:spPr>
          <a:xfrm>
            <a:off x="230245" y="3869759"/>
            <a:ext cx="7877656" cy="29307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EBE293E7-8BA7-0B34-11A1-DF5EDF7E16DF}"/>
              </a:ext>
            </a:extLst>
          </p:cNvPr>
          <p:cNvSpPr/>
          <p:nvPr/>
        </p:nvSpPr>
        <p:spPr>
          <a:xfrm>
            <a:off x="8092741" y="1548210"/>
            <a:ext cx="3517979" cy="662369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Cross cohort problem:</a:t>
            </a:r>
            <a:endParaRPr lang="en-US" altLang="zh-TW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DB4D8E0A-52A6-0B1C-DA73-BA864954261E}"/>
              </a:ext>
            </a:extLst>
          </p:cNvPr>
          <p:cNvSpPr/>
          <p:nvPr/>
        </p:nvSpPr>
        <p:spPr>
          <a:xfrm>
            <a:off x="8125345" y="2150921"/>
            <a:ext cx="3729739" cy="662369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train on NCT but inference on TCGA</a:t>
            </a:r>
            <a:endParaRPr lang="en-US" altLang="zh-TW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67" name="矩形: 圓角 166">
            <a:extLst>
              <a:ext uri="{FF2B5EF4-FFF2-40B4-BE49-F238E27FC236}">
                <a16:creationId xmlns:a16="http://schemas.microsoft.com/office/drawing/2014/main" id="{491358E5-E4A0-12ED-071D-78E051E59476}"/>
              </a:ext>
            </a:extLst>
          </p:cNvPr>
          <p:cNvSpPr/>
          <p:nvPr/>
        </p:nvSpPr>
        <p:spPr>
          <a:xfrm>
            <a:off x="8127857" y="2963646"/>
            <a:ext cx="3629882" cy="651994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altLang="zh-TW" sz="20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We don’ t know whether the classified TCGA tumor patch is correct or not. </a:t>
            </a:r>
            <a:endParaRPr lang="en-US" altLang="zh-TW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050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0B83C-F08A-094D-96FB-985E360B8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: 圓角 182">
            <a:extLst>
              <a:ext uri="{FF2B5EF4-FFF2-40B4-BE49-F238E27FC236}">
                <a16:creationId xmlns:a16="http://schemas.microsoft.com/office/drawing/2014/main" id="{ADF34A4A-7A34-332D-2496-B4177A2EA2D0}"/>
              </a:ext>
            </a:extLst>
          </p:cNvPr>
          <p:cNvSpPr/>
          <p:nvPr/>
        </p:nvSpPr>
        <p:spPr>
          <a:xfrm>
            <a:off x="287741" y="258747"/>
            <a:ext cx="6504946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Tumor detection model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cross dataset validation</a:t>
            </a:r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8D007A-73AA-10B5-A216-52F2F1E3E01A}"/>
              </a:ext>
            </a:extLst>
          </p:cNvPr>
          <p:cNvSpPr txBox="1"/>
          <p:nvPr/>
        </p:nvSpPr>
        <p:spPr>
          <a:xfrm>
            <a:off x="556949" y="836507"/>
            <a:ext cx="1090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different tissue type dataset: 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TCGA-HE-89K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NCT-CRC-HE-100K 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C9E599-D6C3-063F-65C7-CDF745C78BE3}"/>
              </a:ext>
            </a:extLst>
          </p:cNvPr>
          <p:cNvSpPr txBox="1"/>
          <p:nvPr/>
        </p:nvSpPr>
        <p:spPr>
          <a:xfrm>
            <a:off x="556949" y="1246192"/>
            <a:ext cx="1090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train two CNN model which are VGG19 and ResNet101. Both VGG19 and ResNet50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99% accuracy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internal validation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TCGA-HE-89K and NCT-CRC-HE-100K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5C12F2-9FAC-ACC4-AE4B-DC5E6065C852}"/>
              </a:ext>
            </a:extLst>
          </p:cNvPr>
          <p:cNvSpPr txBox="1"/>
          <p:nvPr/>
        </p:nvSpPr>
        <p:spPr>
          <a:xfrm>
            <a:off x="593034" y="2297938"/>
            <a:ext cx="117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0724D3D-8B1F-729D-0C05-0511467C4237}"/>
              </a:ext>
            </a:extLst>
          </p:cNvPr>
          <p:cNvSpPr txBox="1"/>
          <p:nvPr/>
        </p:nvSpPr>
        <p:spPr>
          <a:xfrm>
            <a:off x="593034" y="2806639"/>
            <a:ext cx="117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8DCDAB-8B8C-5725-3376-D7F9EE81798C}"/>
              </a:ext>
            </a:extLst>
          </p:cNvPr>
          <p:cNvSpPr txBox="1"/>
          <p:nvPr/>
        </p:nvSpPr>
        <p:spPr>
          <a:xfrm>
            <a:off x="593034" y="3317948"/>
            <a:ext cx="117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CD70552-4727-D8CA-F82D-8A8F08791C33}"/>
              </a:ext>
            </a:extLst>
          </p:cNvPr>
          <p:cNvSpPr txBox="1"/>
          <p:nvPr/>
        </p:nvSpPr>
        <p:spPr>
          <a:xfrm>
            <a:off x="593034" y="3821406"/>
            <a:ext cx="117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LYM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DD77093-2CD3-C205-5381-A9232D08AF10}"/>
              </a:ext>
            </a:extLst>
          </p:cNvPr>
          <p:cNvSpPr txBox="1"/>
          <p:nvPr/>
        </p:nvSpPr>
        <p:spPr>
          <a:xfrm>
            <a:off x="593034" y="4336718"/>
            <a:ext cx="117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DB77BF-B072-C8E3-EACB-37F1E8AB4F4F}"/>
              </a:ext>
            </a:extLst>
          </p:cNvPr>
          <p:cNvSpPr txBox="1"/>
          <p:nvPr/>
        </p:nvSpPr>
        <p:spPr>
          <a:xfrm>
            <a:off x="593034" y="4845638"/>
            <a:ext cx="117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958CBA-4BA1-3F0F-7DCB-F06161CBEB71}"/>
              </a:ext>
            </a:extLst>
          </p:cNvPr>
          <p:cNvSpPr txBox="1"/>
          <p:nvPr/>
        </p:nvSpPr>
        <p:spPr>
          <a:xfrm>
            <a:off x="593034" y="5349341"/>
            <a:ext cx="117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A09EB0-E643-DAD7-7488-C58ACEDD97B3}"/>
              </a:ext>
            </a:extLst>
          </p:cNvPr>
          <p:cNvSpPr txBox="1"/>
          <p:nvPr/>
        </p:nvSpPr>
        <p:spPr>
          <a:xfrm>
            <a:off x="593034" y="5861547"/>
            <a:ext cx="117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F9BFDB3-963C-438A-C515-8CA9AD68BCE1}"/>
              </a:ext>
            </a:extLst>
          </p:cNvPr>
          <p:cNvSpPr txBox="1"/>
          <p:nvPr/>
        </p:nvSpPr>
        <p:spPr>
          <a:xfrm>
            <a:off x="593034" y="6369436"/>
            <a:ext cx="117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F822945B-7D70-93EE-1369-76D3D894C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91" y="2217513"/>
            <a:ext cx="4579236" cy="4579236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E660275-209F-CACB-F8D4-27A29461A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87" y="2217513"/>
            <a:ext cx="4579237" cy="4579237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12C3C0B5-B43D-32E3-00F0-1C39629AA896}"/>
              </a:ext>
            </a:extLst>
          </p:cNvPr>
          <p:cNvSpPr txBox="1"/>
          <p:nvPr/>
        </p:nvSpPr>
        <p:spPr>
          <a:xfrm>
            <a:off x="3045683" y="1841895"/>
            <a:ext cx="2025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TCGA-HE-89K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7338C5A-8A76-9BF1-7765-E56E8C44E5F8}"/>
              </a:ext>
            </a:extLst>
          </p:cNvPr>
          <p:cNvSpPr txBox="1"/>
          <p:nvPr/>
        </p:nvSpPr>
        <p:spPr>
          <a:xfrm>
            <a:off x="8087036" y="1837601"/>
            <a:ext cx="2025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NCT-CRC-HE-100K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88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DE259-3579-9237-1EA0-F370E3B5C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7A61EE2-F5FE-D853-D5F5-A24BDB230599}"/>
              </a:ext>
            </a:extLst>
          </p:cNvPr>
          <p:cNvSpPr txBox="1"/>
          <p:nvPr/>
        </p:nvSpPr>
        <p:spPr>
          <a:xfrm>
            <a:off x="558798" y="777239"/>
            <a:ext cx="92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figure: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rain on NCT-CRC-HE-100K, validate on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TCGA-HE-89K and accuracy is </a:t>
            </a:r>
            <a:r>
              <a:rPr lang="en-US" altLang="zh-TW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0.595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6082F49-BDCF-A5BE-A60E-AC6480E78826}"/>
              </a:ext>
            </a:extLst>
          </p:cNvPr>
          <p:cNvSpPr txBox="1"/>
          <p:nvPr/>
        </p:nvSpPr>
        <p:spPr>
          <a:xfrm>
            <a:off x="558798" y="1178111"/>
            <a:ext cx="974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figure: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rain on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TCGA-HE-89K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validate on NCT-CRC-HE-100K and accuracy is 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0.829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8C83C7F-B83D-24E5-68E2-2F75B4B0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6" y="1549214"/>
            <a:ext cx="6013184" cy="528791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5A560E9-11B7-180C-5F5D-F9869003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36" y="1552324"/>
            <a:ext cx="6009648" cy="5284800"/>
          </a:xfrm>
          <a:prstGeom prst="rect">
            <a:avLst/>
          </a:prstGeom>
        </p:spPr>
      </p:pic>
      <p:sp>
        <p:nvSpPr>
          <p:cNvPr id="33" name="矩形: 圓角 182">
            <a:extLst>
              <a:ext uri="{FF2B5EF4-FFF2-40B4-BE49-F238E27FC236}">
                <a16:creationId xmlns:a16="http://schemas.microsoft.com/office/drawing/2014/main" id="{51B4D339-8224-92BA-E571-B472FB5505A0}"/>
              </a:ext>
            </a:extLst>
          </p:cNvPr>
          <p:cNvSpPr/>
          <p:nvPr/>
        </p:nvSpPr>
        <p:spPr>
          <a:xfrm>
            <a:off x="287740" y="258747"/>
            <a:ext cx="7919281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Tumor detection model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cross dataset validation (ResNet50)</a:t>
            </a:r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256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ED5A-6DD2-03E1-F199-EC5880C2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13E7022F-8D9C-2C0F-33E5-F7BB1A7F2FE7}"/>
              </a:ext>
            </a:extLst>
          </p:cNvPr>
          <p:cNvSpPr txBox="1"/>
          <p:nvPr/>
        </p:nvSpPr>
        <p:spPr>
          <a:xfrm>
            <a:off x="558798" y="777239"/>
            <a:ext cx="92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 figure: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rain on NCT-CRC-HE-100K, validate on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TCGA-HE-89K and accuracy is </a:t>
            </a:r>
            <a:r>
              <a:rPr lang="en-US" altLang="zh-TW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0.629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86E7C0-74A9-A2A3-C159-4D52DEF74725}"/>
              </a:ext>
            </a:extLst>
          </p:cNvPr>
          <p:cNvSpPr txBox="1"/>
          <p:nvPr/>
        </p:nvSpPr>
        <p:spPr>
          <a:xfrm>
            <a:off x="558798" y="1178111"/>
            <a:ext cx="9747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figure: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rain on </a:t>
            </a:r>
            <a:r>
              <a:rPr lang="en-US" altLang="zh-TW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TCGA-HE-89K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validate on NCT-CRC-HE-100K and accuracy is 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0.83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9340DB0D-B3A2-0930-E987-71A2C147D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16" y="1549214"/>
            <a:ext cx="6013184" cy="5287909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88AD104-B1A6-0406-97DB-DA3248FE9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536" y="1552324"/>
            <a:ext cx="6009647" cy="5284800"/>
          </a:xfrm>
          <a:prstGeom prst="rect">
            <a:avLst/>
          </a:prstGeom>
        </p:spPr>
      </p:pic>
      <p:sp>
        <p:nvSpPr>
          <p:cNvPr id="33" name="矩形: 圓角 182">
            <a:extLst>
              <a:ext uri="{FF2B5EF4-FFF2-40B4-BE49-F238E27FC236}">
                <a16:creationId xmlns:a16="http://schemas.microsoft.com/office/drawing/2014/main" id="{0D0CD24A-DAC3-A89E-9781-1C65142CAE4E}"/>
              </a:ext>
            </a:extLst>
          </p:cNvPr>
          <p:cNvSpPr/>
          <p:nvPr/>
        </p:nvSpPr>
        <p:spPr>
          <a:xfrm>
            <a:off x="287740" y="258747"/>
            <a:ext cx="7919281" cy="45342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Tumor detection model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cross dataset validation (VGG19)</a:t>
            </a:r>
            <a:r>
              <a:rPr lang="en-US" altLang="zh-TW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385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14EB60D-852D-1385-B004-47DE255F3D61}"/>
              </a:ext>
            </a:extLst>
          </p:cNvPr>
          <p:cNvSpPr/>
          <p:nvPr/>
        </p:nvSpPr>
        <p:spPr>
          <a:xfrm>
            <a:off x="507373" y="320496"/>
            <a:ext cx="2731127" cy="572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2B8A500-5907-1821-C956-4680E65EC502}"/>
              </a:ext>
            </a:extLst>
          </p:cNvPr>
          <p:cNvGrpSpPr/>
          <p:nvPr/>
        </p:nvGrpSpPr>
        <p:grpSpPr>
          <a:xfrm>
            <a:off x="889991" y="1137433"/>
            <a:ext cx="720000" cy="769441"/>
            <a:chOff x="1498967" y="3890940"/>
            <a:chExt cx="720000" cy="76944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337F93A3-EC5E-36C3-1C86-A26BB53ED308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4BCB937-2B30-DD2D-1451-9239E234443D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3C6C377-BDC9-3103-989E-9969B967D6BA}"/>
              </a:ext>
            </a:extLst>
          </p:cNvPr>
          <p:cNvSpPr/>
          <p:nvPr/>
        </p:nvSpPr>
        <p:spPr>
          <a:xfrm>
            <a:off x="1670425" y="1134485"/>
            <a:ext cx="9480912" cy="769441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Keep producing additional research results  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89BA4AE-EE50-DE15-2248-BB706A4F9FCA}"/>
              </a:ext>
            </a:extLst>
          </p:cNvPr>
          <p:cNvGrpSpPr/>
          <p:nvPr/>
        </p:nvGrpSpPr>
        <p:grpSpPr>
          <a:xfrm>
            <a:off x="898259" y="2148463"/>
            <a:ext cx="720000" cy="769441"/>
            <a:chOff x="1498967" y="3890940"/>
            <a:chExt cx="720000" cy="769441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1036D2FA-21AB-3B5C-CDE9-E14E878DF5BD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F5C1DAE-4280-3D6A-CAE2-79DB7784A137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: 圓角 5">
            <a:extLst>
              <a:ext uri="{FF2B5EF4-FFF2-40B4-BE49-F238E27FC236}">
                <a16:creationId xmlns:a16="http://schemas.microsoft.com/office/drawing/2014/main" id="{F3115DCA-48D4-FC84-EDCE-35B0AFC5CE27}"/>
              </a:ext>
            </a:extLst>
          </p:cNvPr>
          <p:cNvSpPr/>
          <p:nvPr/>
        </p:nvSpPr>
        <p:spPr>
          <a:xfrm>
            <a:off x="1678693" y="2145515"/>
            <a:ext cx="9480912" cy="769441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Prepare big lab meeting progress report for next week  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DA7AEB4-71A2-A91D-A817-3F8BF5CA55CB}"/>
              </a:ext>
            </a:extLst>
          </p:cNvPr>
          <p:cNvGrpSpPr/>
          <p:nvPr/>
        </p:nvGrpSpPr>
        <p:grpSpPr>
          <a:xfrm>
            <a:off x="906527" y="3159493"/>
            <a:ext cx="720000" cy="769441"/>
            <a:chOff x="1498967" y="3890940"/>
            <a:chExt cx="720000" cy="769441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D125338-B380-8F34-1089-90EF3928491B}"/>
                </a:ext>
              </a:extLst>
            </p:cNvPr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6C51623-020C-79A9-77FC-7211C001531F}"/>
                </a:ext>
              </a:extLst>
            </p:cNvPr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矩形: 圓角 5">
            <a:extLst>
              <a:ext uri="{FF2B5EF4-FFF2-40B4-BE49-F238E27FC236}">
                <a16:creationId xmlns:a16="http://schemas.microsoft.com/office/drawing/2014/main" id="{4E7199BF-46F5-4335-1BD1-FC1681291806}"/>
              </a:ext>
            </a:extLst>
          </p:cNvPr>
          <p:cNvSpPr/>
          <p:nvPr/>
        </p:nvSpPr>
        <p:spPr>
          <a:xfrm>
            <a:off x="1686961" y="3156545"/>
            <a:ext cx="9480912" cy="769441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defRPr/>
            </a:pP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Make AACR poster</a:t>
            </a:r>
          </a:p>
        </p:txBody>
      </p:sp>
    </p:spTree>
    <p:extLst>
      <p:ext uri="{BB962C8B-B14F-4D97-AF65-F5344CB8AC3E}">
        <p14:creationId xmlns:p14="http://schemas.microsoft.com/office/powerpoint/2010/main" val="2976482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148133</TotalTime>
  <Words>448</Words>
  <Application>Microsoft Macintosh PowerPoint</Application>
  <PresentationFormat>寬螢幕</PresentationFormat>
  <Paragraphs>95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PingFang SC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willytien88@gmail.com</dc:creator>
  <cp:lastModifiedBy>willytien88@gmail.com</cp:lastModifiedBy>
  <cp:revision>3867</cp:revision>
  <dcterms:created xsi:type="dcterms:W3CDTF">2022-09-18T02:51:45Z</dcterms:created>
  <dcterms:modified xsi:type="dcterms:W3CDTF">2024-02-22T03:24:16Z</dcterms:modified>
</cp:coreProperties>
</file>